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4352" r:id="rId1"/>
  </p:sldMasterIdLst>
  <p:notesMasterIdLst>
    <p:notesMasterId r:id="rId18"/>
  </p:notesMasterIdLst>
  <p:handoutMasterIdLst>
    <p:handoutMasterId r:id="rId19"/>
  </p:handoutMasterIdLst>
  <p:sldIdLst>
    <p:sldId id="333" r:id="rId2"/>
    <p:sldId id="440" r:id="rId3"/>
    <p:sldId id="442" r:id="rId4"/>
    <p:sldId id="449" r:id="rId5"/>
    <p:sldId id="444" r:id="rId6"/>
    <p:sldId id="446" r:id="rId7"/>
    <p:sldId id="448" r:id="rId8"/>
    <p:sldId id="447" r:id="rId9"/>
    <p:sldId id="452" r:id="rId10"/>
    <p:sldId id="450" r:id="rId11"/>
    <p:sldId id="453" r:id="rId12"/>
    <p:sldId id="454" r:id="rId13"/>
    <p:sldId id="451" r:id="rId14"/>
    <p:sldId id="455" r:id="rId15"/>
    <p:sldId id="456" r:id="rId16"/>
    <p:sldId id="457" r:id="rId17"/>
  </p:sldIdLst>
  <p:sldSz cx="9144000" cy="6858000" type="screen4x3"/>
  <p:notesSz cx="6951663" cy="9240838"/>
  <p:embeddedFontLst>
    <p:embeddedFont>
      <p:font typeface="Cambria" panose="02040503050406030204" pitchFamily="18" charset="0"/>
      <p:regular r:id="rId20"/>
      <p:bold r:id="rId21"/>
      <p:italic r:id="rId22"/>
      <p:boldItalic r:id="rId23"/>
    </p:embeddedFont>
  </p:embeddedFontLst>
  <p:defaultTextStyle>
    <a:defPPr>
      <a:defRPr lang="en-US"/>
    </a:defPPr>
    <a:lvl1pPr algn="l" rtl="0" eaLnBrk="0" fontAlgn="base" hangingPunct="0">
      <a:spcBef>
        <a:spcPct val="0"/>
      </a:spcBef>
      <a:spcAft>
        <a:spcPct val="0"/>
      </a:spcAft>
      <a:defRPr sz="1600"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600"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600"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600"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600" b="1" kern="1200">
        <a:solidFill>
          <a:schemeClr val="tx1"/>
        </a:solidFill>
        <a:latin typeface="Arial" pitchFamily="34" charset="0"/>
        <a:ea typeface="+mn-ea"/>
        <a:cs typeface="+mn-cs"/>
      </a:defRPr>
    </a:lvl5pPr>
    <a:lvl6pPr marL="2286000" algn="l" defTabSz="914400" rtl="0" eaLnBrk="1" latinLnBrk="0" hangingPunct="1">
      <a:defRPr sz="1600" b="1" kern="1200">
        <a:solidFill>
          <a:schemeClr val="tx1"/>
        </a:solidFill>
        <a:latin typeface="Arial" pitchFamily="34" charset="0"/>
        <a:ea typeface="+mn-ea"/>
        <a:cs typeface="+mn-cs"/>
      </a:defRPr>
    </a:lvl6pPr>
    <a:lvl7pPr marL="2743200" algn="l" defTabSz="914400" rtl="0" eaLnBrk="1" latinLnBrk="0" hangingPunct="1">
      <a:defRPr sz="1600" b="1" kern="1200">
        <a:solidFill>
          <a:schemeClr val="tx1"/>
        </a:solidFill>
        <a:latin typeface="Arial" pitchFamily="34" charset="0"/>
        <a:ea typeface="+mn-ea"/>
        <a:cs typeface="+mn-cs"/>
      </a:defRPr>
    </a:lvl7pPr>
    <a:lvl8pPr marL="3200400" algn="l" defTabSz="914400" rtl="0" eaLnBrk="1" latinLnBrk="0" hangingPunct="1">
      <a:defRPr sz="1600" b="1" kern="1200">
        <a:solidFill>
          <a:schemeClr val="tx1"/>
        </a:solidFill>
        <a:latin typeface="Arial" pitchFamily="34" charset="0"/>
        <a:ea typeface="+mn-ea"/>
        <a:cs typeface="+mn-cs"/>
      </a:defRPr>
    </a:lvl8pPr>
    <a:lvl9pPr marL="3657600" algn="l" defTabSz="914400" rtl="0" eaLnBrk="1" latinLnBrk="0" hangingPunct="1">
      <a:defRPr sz="16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000000"/>
    <a:srgbClr val="626262"/>
    <a:srgbClr val="888888"/>
    <a:srgbClr val="060606"/>
    <a:srgbClr val="9E9E9E"/>
    <a:srgbClr val="00279F"/>
    <a:srgbClr val="0000CC"/>
    <a:srgbClr val="0000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54" autoAdjust="0"/>
  </p:normalViewPr>
  <p:slideViewPr>
    <p:cSldViewPr snapToGrid="0">
      <p:cViewPr varScale="1">
        <p:scale>
          <a:sx n="79" d="100"/>
          <a:sy n="79" d="100"/>
        </p:scale>
        <p:origin x="87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98800" y="8801100"/>
            <a:ext cx="757238" cy="257175"/>
          </a:xfrm>
          <a:prstGeom prst="rect">
            <a:avLst/>
          </a:prstGeom>
          <a:noFill/>
          <a:ln w="9525">
            <a:noFill/>
            <a:miter lim="800000"/>
            <a:headEnd/>
            <a:tailEnd/>
          </a:ln>
          <a:effectLst/>
        </p:spPr>
        <p:txBody>
          <a:bodyPr wrap="none" lIns="88491" tIns="45826" rIns="88491" bIns="45826">
            <a:spAutoFit/>
          </a:bodyPr>
          <a:lstStyle/>
          <a:p>
            <a:pPr algn="ctr" defTabSz="895350">
              <a:lnSpc>
                <a:spcPct val="90000"/>
              </a:lnSpc>
              <a:defRPr/>
            </a:pPr>
            <a:r>
              <a:rPr lang="en-US" sz="1200" b="0">
                <a:latin typeface="Arial" charset="0"/>
              </a:rPr>
              <a:t>Page </a:t>
            </a:r>
            <a:fld id="{8DEDA2E6-A9EC-4A98-9F8B-B2820162612B}" type="slidenum">
              <a:rPr lang="en-US" sz="1200" b="0">
                <a:latin typeface="Arial" charset="0"/>
              </a:rPr>
              <a:pPr algn="ctr" defTabSz="895350">
                <a:lnSpc>
                  <a:spcPct val="90000"/>
                </a:lnSpc>
                <a:defRPr/>
              </a:pPr>
              <a:t>‹#›</a:t>
            </a:fld>
            <a:endParaRPr lang="en-US" sz="1200" b="0">
              <a:latin typeface="Arial" charset="0"/>
            </a:endParaRPr>
          </a:p>
        </p:txBody>
      </p:sp>
    </p:spTree>
    <p:extLst>
      <p:ext uri="{BB962C8B-B14F-4D97-AF65-F5344CB8AC3E}">
        <p14:creationId xmlns:p14="http://schemas.microsoft.com/office/powerpoint/2010/main" val="1337189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98800" y="8801100"/>
            <a:ext cx="757238" cy="257175"/>
          </a:xfrm>
          <a:prstGeom prst="rect">
            <a:avLst/>
          </a:prstGeom>
          <a:noFill/>
          <a:ln w="9525">
            <a:noFill/>
            <a:miter lim="800000"/>
            <a:headEnd/>
            <a:tailEnd/>
          </a:ln>
          <a:effectLst/>
        </p:spPr>
        <p:txBody>
          <a:bodyPr wrap="none" lIns="88491" tIns="45826" rIns="88491" bIns="45826">
            <a:spAutoFit/>
          </a:bodyPr>
          <a:lstStyle/>
          <a:p>
            <a:pPr algn="ctr" defTabSz="895350">
              <a:lnSpc>
                <a:spcPct val="90000"/>
              </a:lnSpc>
              <a:defRPr/>
            </a:pPr>
            <a:r>
              <a:rPr lang="en-US" sz="1200" b="0">
                <a:latin typeface="Arial" charset="0"/>
              </a:rPr>
              <a:t>Page </a:t>
            </a:r>
            <a:fld id="{6B990E8C-0DC5-4C33-A651-D886E9F27596}" type="slidenum">
              <a:rPr lang="en-US" sz="1200" b="0">
                <a:latin typeface="Arial" charset="0"/>
              </a:rPr>
              <a:pPr algn="ctr" defTabSz="895350">
                <a:lnSpc>
                  <a:spcPct val="90000"/>
                </a:lnSpc>
                <a:defRPr/>
              </a:pPr>
              <a:t>‹#›</a:t>
            </a:fld>
            <a:endParaRPr lang="en-US" sz="1200" b="0">
              <a:latin typeface="Arial" charset="0"/>
            </a:endParaRPr>
          </a:p>
        </p:txBody>
      </p:sp>
      <p:sp>
        <p:nvSpPr>
          <p:cNvPr id="36867" name="Rectangle 3"/>
          <p:cNvSpPr>
            <a:spLocks noGrp="1" noRot="1" noChangeAspect="1" noChangeArrowheads="1" noTextEdit="1"/>
          </p:cNvSpPr>
          <p:nvPr>
            <p:ph type="sldImg" idx="2"/>
          </p:nvPr>
        </p:nvSpPr>
        <p:spPr bwMode="auto">
          <a:xfrm>
            <a:off x="1166813" y="695325"/>
            <a:ext cx="4616450" cy="3462338"/>
          </a:xfrm>
          <a:prstGeom prst="rect">
            <a:avLst/>
          </a:prstGeom>
          <a:noFill/>
          <a:ln w="12700">
            <a:solidFill>
              <a:schemeClr val="tx1"/>
            </a:solidFill>
            <a:miter lim="800000"/>
            <a:headEnd/>
            <a:tailEnd/>
          </a:ln>
        </p:spPr>
      </p:sp>
      <p:sp>
        <p:nvSpPr>
          <p:cNvPr id="2052" name="Rectangle 4"/>
          <p:cNvSpPr>
            <a:spLocks noGrp="1" noChangeArrowheads="1"/>
          </p:cNvSpPr>
          <p:nvPr>
            <p:ph type="body" sz="quarter" idx="3"/>
          </p:nvPr>
        </p:nvSpPr>
        <p:spPr bwMode="auto">
          <a:xfrm>
            <a:off x="927100" y="4389438"/>
            <a:ext cx="5097463" cy="4157662"/>
          </a:xfrm>
          <a:prstGeom prst="rect">
            <a:avLst/>
          </a:prstGeom>
          <a:noFill/>
          <a:ln w="9525">
            <a:noFill/>
            <a:miter lim="800000"/>
            <a:headEnd/>
            <a:tailEnd/>
          </a:ln>
          <a:effectLst/>
        </p:spPr>
        <p:txBody>
          <a:bodyPr vert="horz" wrap="square" lIns="91651" tIns="45826" rIns="91651" bIns="45826"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08028220"/>
      </p:ext>
    </p:extLst>
  </p:cSld>
  <p:clrMap bg1="lt1" tx1="dk1" bg2="lt2" tx2="dk2" accent1="accent1" accent2="accent2" accent3="accent3" accent4="accent4" accent5="accent5" accent6="accent6" hlink="hlink" folHlink="folHlink"/>
  <p:notesStyle>
    <a:lvl1pPr algn="l" defTabSz="949325" rtl="0" eaLnBrk="0" fontAlgn="base" hangingPunct="0">
      <a:lnSpc>
        <a:spcPct val="89000"/>
      </a:lnSpc>
      <a:spcBef>
        <a:spcPct val="40000"/>
      </a:spcBef>
      <a:spcAft>
        <a:spcPct val="0"/>
      </a:spcAft>
      <a:defRPr sz="1200" kern="1200">
        <a:solidFill>
          <a:schemeClr val="tx1"/>
        </a:solidFill>
        <a:latin typeface="Arial" charset="0"/>
        <a:ea typeface="+mn-ea"/>
        <a:cs typeface="+mn-cs"/>
      </a:defRPr>
    </a:lvl1pPr>
    <a:lvl2pPr marL="465138" algn="l" defTabSz="949325" rtl="0" eaLnBrk="0" fontAlgn="base" hangingPunct="0">
      <a:lnSpc>
        <a:spcPct val="89000"/>
      </a:lnSpc>
      <a:spcBef>
        <a:spcPct val="40000"/>
      </a:spcBef>
      <a:spcAft>
        <a:spcPct val="0"/>
      </a:spcAft>
      <a:defRPr sz="1200" kern="1200">
        <a:solidFill>
          <a:schemeClr val="tx1"/>
        </a:solidFill>
        <a:latin typeface="Arial" charset="0"/>
        <a:ea typeface="+mn-ea"/>
        <a:cs typeface="+mn-cs"/>
      </a:defRPr>
    </a:lvl2pPr>
    <a:lvl3pPr marL="931863" algn="l" defTabSz="949325" rtl="0" eaLnBrk="0" fontAlgn="base" hangingPunct="0">
      <a:lnSpc>
        <a:spcPct val="89000"/>
      </a:lnSpc>
      <a:spcBef>
        <a:spcPct val="40000"/>
      </a:spcBef>
      <a:spcAft>
        <a:spcPct val="0"/>
      </a:spcAft>
      <a:defRPr sz="1200" kern="1200">
        <a:solidFill>
          <a:schemeClr val="tx1"/>
        </a:solidFill>
        <a:latin typeface="Arial" charset="0"/>
        <a:ea typeface="+mn-ea"/>
        <a:cs typeface="+mn-cs"/>
      </a:defRPr>
    </a:lvl3pPr>
    <a:lvl4pPr marL="1397000" algn="l" defTabSz="949325" rtl="0" eaLnBrk="0" fontAlgn="base" hangingPunct="0">
      <a:lnSpc>
        <a:spcPct val="89000"/>
      </a:lnSpc>
      <a:spcBef>
        <a:spcPct val="40000"/>
      </a:spcBef>
      <a:spcAft>
        <a:spcPct val="0"/>
      </a:spcAft>
      <a:defRPr sz="1200" kern="1200">
        <a:solidFill>
          <a:schemeClr val="tx1"/>
        </a:solidFill>
        <a:latin typeface="Arial" charset="0"/>
        <a:ea typeface="+mn-ea"/>
        <a:cs typeface="+mn-cs"/>
      </a:defRPr>
    </a:lvl4pPr>
    <a:lvl5pPr marL="1862138" algn="l" defTabSz="949325" rtl="0" eaLnBrk="0" fontAlgn="base" hangingPunct="0">
      <a:lnSpc>
        <a:spcPct val="89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73163" y="698500"/>
            <a:ext cx="4605337" cy="3452813"/>
          </a:xfrm>
          <a:ln cap="flat"/>
        </p:spPr>
      </p:sp>
      <p:sp>
        <p:nvSpPr>
          <p:cNvPr id="37891" name="Rectangle 3"/>
          <p:cNvSpPr>
            <a:spLocks noGrp="1" noChangeArrowheads="1"/>
          </p:cNvSpPr>
          <p:nvPr>
            <p:ph type="body" idx="1"/>
          </p:nvPr>
        </p:nvSpPr>
        <p:spPr>
          <a:xfrm>
            <a:off x="925513" y="4389438"/>
            <a:ext cx="5100637" cy="4157662"/>
          </a:xfrm>
          <a:noFill/>
          <a:ln/>
        </p:spPr>
        <p:txBody>
          <a:bodyPr lIns="90072" tIns="44246" rIns="90072" bIns="44246"/>
          <a:lstStyle/>
          <a:p>
            <a:pPr defTabSz="927100">
              <a:lnSpc>
                <a:spcPct val="100000"/>
              </a:lnSpc>
              <a:spcBef>
                <a:spcPct val="30000"/>
              </a:spcBef>
            </a:pPr>
            <a:endParaRPr lang="en-US" sz="1000" dirty="0">
              <a:latin typeface="Arial" pitchFamily="34" charset="0"/>
            </a:endParaRPr>
          </a:p>
        </p:txBody>
      </p:sp>
    </p:spTree>
    <p:extLst>
      <p:ext uri="{BB962C8B-B14F-4D97-AF65-F5344CB8AC3E}">
        <p14:creationId xmlns:p14="http://schemas.microsoft.com/office/powerpoint/2010/main" val="36888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4"/>
            <a:ext cx="7543800" cy="2593975"/>
          </a:xfrm>
        </p:spPr>
        <p:txBody>
          <a:bodyPr anchor="b"/>
          <a:lstStyle>
            <a:lvl1pPr>
              <a:defRPr sz="6600">
                <a:ln>
                  <a:noFill/>
                </a:ln>
                <a:solidFill>
                  <a:schemeClr val="tx2"/>
                </a:solidFill>
              </a:defRPr>
            </a:lvl1pPr>
          </a:lstStyle>
          <a:p>
            <a:r>
              <a:rPr lang="sv-SE"/>
              <a:t>Klicka här för att ändra format</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7CB97365-EBCA-4027-87D5-99FC1D4DF0BB}"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3744476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159449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1752600" cy="5851525"/>
          </a:xfrm>
        </p:spPr>
        <p:txBody>
          <a:bodyPr vert="eaVert" anchor="b" anchorCtr="0"/>
          <a:lstStyle/>
          <a:p>
            <a:r>
              <a:rPr lang="sv-SE"/>
              <a:t>Klicka här för att ändra format</a:t>
            </a:r>
            <a:endParaRPr lang="en-US" dirty="0"/>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2122845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Rubrik, innehåll och 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sv-SE"/>
              <a:t>Klicka här för att ändra format</a:t>
            </a:r>
            <a:endParaRPr lang="en-US"/>
          </a:p>
        </p:txBody>
      </p:sp>
      <p:sp>
        <p:nvSpPr>
          <p:cNvPr id="3" name="Content Placeholder 2"/>
          <p:cNvSpPr>
            <a:spLocks noGrp="1"/>
          </p:cNvSpPr>
          <p:nvPr>
            <p:ph sz="half" idx="1"/>
          </p:nvPr>
        </p:nvSpPr>
        <p:spPr>
          <a:xfrm>
            <a:off x="990600" y="1981200"/>
            <a:ext cx="3505200" cy="411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120317495"/>
      </p:ext>
    </p:extLst>
  </p:cSld>
  <p:clrMapOvr>
    <a:masterClrMapping/>
  </p:clrMapOvr>
  <p:transition spd="med">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268174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sv-SE"/>
              <a:t>Klicka här för att ändra format</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7CB97365-EBCA-4027-87D5-99FC1D4DF0BB}"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109686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7CB97365-EBCA-4027-87D5-99FC1D4DF0BB}"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100309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7CB97365-EBCA-4027-87D5-99FC1D4DF0BB}" type="datetimeFigureOut">
              <a:rPr lang="en-US" smtClean="0"/>
              <a:pPr/>
              <a:t>4/14/2024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151863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7CB97365-EBCA-4027-87D5-99FC1D4DF0BB}" type="datetimeFigureOut">
              <a:rPr lang="en-US" smtClean="0"/>
              <a:pPr/>
              <a:t>4/14/2024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212800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4/14/2024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248896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sv-SE"/>
              <a:t>Klicka här för att ändra format</a:t>
            </a:r>
            <a:endParaRPr lang="en-US" dirty="0"/>
          </a:p>
        </p:txBody>
      </p:sp>
      <p:sp>
        <p:nvSpPr>
          <p:cNvPr id="4" name="Text Placeholder 3"/>
          <p:cNvSpPr>
            <a:spLocks noGrp="1"/>
          </p:cNvSpPr>
          <p:nvPr>
            <p:ph type="body" sz="half" idx="2"/>
          </p:nvPr>
        </p:nvSpPr>
        <p:spPr>
          <a:xfrm>
            <a:off x="304801" y="6096000"/>
            <a:ext cx="7772401" cy="609600"/>
          </a:xfrm>
        </p:spPr>
        <p:txBody>
          <a:bodyPr>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7CB97365-EBCA-4027-87D5-99FC1D4DF0BB}"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79818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sv-SE"/>
              <a:t>Klicka här för att ändra format</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sv-SE"/>
              <a:t>Redigera format för bakgrundstext</a:t>
            </a:r>
          </a:p>
        </p:txBody>
      </p:sp>
      <p:sp>
        <p:nvSpPr>
          <p:cNvPr id="8" name="Date Placeholder 7"/>
          <p:cNvSpPr>
            <a:spLocks noGrp="1"/>
          </p:cNvSpPr>
          <p:nvPr>
            <p:ph type="dt" sz="half" idx="10"/>
          </p:nvPr>
        </p:nvSpPr>
        <p:spPr/>
        <p:txBody>
          <a:bodyPr/>
          <a:lstStyle/>
          <a:p>
            <a:fld id="{7CB97365-EBCA-4027-87D5-99FC1D4DF0BB}" type="datetimeFigureOut">
              <a:rPr lang="en-US" smtClean="0"/>
              <a:pPr/>
              <a:t>4/14/2024</a:t>
            </a:fld>
            <a:endParaRPr lang="en-US"/>
          </a:p>
        </p:txBody>
      </p:sp>
      <p:sp>
        <p:nvSpPr>
          <p:cNvPr id="9" name="Slide Number Placeholder 8"/>
          <p:cNvSpPr>
            <a:spLocks noGrp="1"/>
          </p:cNvSpPr>
          <p:nvPr>
            <p:ph type="sldNum" sz="quarter" idx="11"/>
          </p:nvPr>
        </p:nvSpPr>
        <p:spPr/>
        <p:txBody>
          <a:bodyPr/>
          <a:lstStyle/>
          <a:p>
            <a:fld id="{69E29E33-B620-47F9-BB04-8846C2A5AFCC}"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extLst>
      <p:ext uri="{BB962C8B-B14F-4D97-AF65-F5344CB8AC3E}">
        <p14:creationId xmlns:p14="http://schemas.microsoft.com/office/powerpoint/2010/main" val="3994733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lumMod val="0"/>
                <a:lumOff val="100000"/>
              </a:schemeClr>
            </a:gs>
            <a:gs pos="80000">
              <a:schemeClr val="bg1">
                <a:shade val="100000"/>
                <a:satMod val="115000"/>
                <a:lumMod val="16000"/>
                <a:lumOff val="84000"/>
              </a:schemeClr>
            </a:gs>
            <a:gs pos="100000">
              <a:schemeClr val="bg1">
                <a:shade val="70000"/>
                <a:satMod val="130000"/>
                <a:lumMod val="90000"/>
              </a:schemeClr>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sv-SE"/>
              <a:t>Klicka här för att ändra format</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9E29E33-B620-47F9-BB04-8846C2A5AFCC}" type="slidenum">
              <a:rPr kumimoji="0" lang="en-US" smtClean="0"/>
              <a:pPr/>
              <a:t>‹#›</a:t>
            </a:fld>
            <a:endParaRPr kumimoji="0" lang="en-US" dirty="0">
              <a:solidFill>
                <a:schemeClr val="tx1">
                  <a:shade val="50000"/>
                </a:schemeClr>
              </a:solidFill>
            </a:endParaRPr>
          </a:p>
        </p:txBody>
      </p:sp>
      <p:sp>
        <p:nvSpPr>
          <p:cNvPr id="5" name="Footer Placeholder 4"/>
          <p:cNvSpPr>
            <a:spLocks noGrp="1"/>
          </p:cNvSpPr>
          <p:nvPr>
            <p:ph type="ftr" sz="quarter" idx="3"/>
          </p:nvPr>
        </p:nvSpPr>
        <p:spPr>
          <a:xfrm rot="16200000">
            <a:off x="7586912"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solidFill>
                <a:schemeClr val="tx1">
                  <a:shade val="50000"/>
                </a:schemeClr>
              </a:solidFill>
            </a:endParaRPr>
          </a:p>
        </p:txBody>
      </p:sp>
      <p:sp>
        <p:nvSpPr>
          <p:cNvPr id="4" name="Date Placeholder 3"/>
          <p:cNvSpPr>
            <a:spLocks noGrp="1"/>
          </p:cNvSpPr>
          <p:nvPr>
            <p:ph type="dt" sz="half" idx="2"/>
          </p:nvPr>
        </p:nvSpPr>
        <p:spPr>
          <a:xfrm rot="16200000">
            <a:off x="7551353"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CB97365-EBCA-4027-87D5-99FC1D4DF0BB}" type="datetimeFigureOut">
              <a:rPr lang="en-US" smtClean="0"/>
              <a:pPr/>
              <a:t>4/14/2024</a:t>
            </a:fld>
            <a:endParaRPr lang="en-US">
              <a:solidFill>
                <a:schemeClr val="tx1">
                  <a:shade val="50000"/>
                </a:schemeClr>
              </a:solidFill>
            </a:endParaRPr>
          </a:p>
        </p:txBody>
      </p:sp>
    </p:spTree>
    <p:extLst>
      <p:ext uri="{BB962C8B-B14F-4D97-AF65-F5344CB8AC3E}">
        <p14:creationId xmlns:p14="http://schemas.microsoft.com/office/powerpoint/2010/main" val="775895031"/>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Lst>
  <p:transition spd="med">
    <p:pull dir="rd"/>
  </p:transition>
  <p:txStyles>
    <p:titleStyle>
      <a:lvl1pPr algn="l" defTabSz="914377"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891" indent="-228594" algn="l" defTabSz="914377"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64" indent="-228594" algn="l" defTabSz="914377"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15" indent="-228594" algn="l" defTabSz="914377"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28" indent="-228594" algn="l" defTabSz="914377"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41" indent="-228594" algn="l" defTabSz="914377"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17" indent="-182875" algn="l" defTabSz="914377"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192" indent="-182875" algn="l" defTabSz="914377"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067" indent="-182875" algn="l" defTabSz="914377"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5943" indent="-182875" algn="l" defTabSz="914377"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927100" y="596900"/>
            <a:ext cx="7467600" cy="823913"/>
          </a:xfrm>
          <a:prstGeom prst="rect">
            <a:avLst/>
          </a:prstGeom>
          <a:noFill/>
          <a:ln w="9525">
            <a:noFill/>
            <a:miter lim="800000"/>
            <a:headEnd/>
            <a:tailEnd/>
          </a:ln>
        </p:spPr>
        <p:txBody>
          <a:bodyPr lIns="92075" tIns="46038" rIns="92075" bIns="46038">
            <a:spAutoFit/>
          </a:bodyPr>
          <a:lstStyle/>
          <a:p>
            <a:pPr algn="ctr"/>
            <a:endParaRPr lang="sv-SE" sz="4800" dirty="0">
              <a:solidFill>
                <a:srgbClr val="FFFF00"/>
              </a:solidFill>
            </a:endParaRPr>
          </a:p>
        </p:txBody>
      </p:sp>
      <p:pic>
        <p:nvPicPr>
          <p:cNvPr id="6178" name="Picture 3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829683" flipH="1">
            <a:off x="5512698" y="2117722"/>
            <a:ext cx="2020240" cy="18920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63" name="Picture 19" descr="Tappi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72908" y="2108200"/>
            <a:ext cx="2010480" cy="17417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079" name="Rectangle 40"/>
          <p:cNvSpPr>
            <a:spLocks noGrp="1" noChangeArrowheads="1"/>
          </p:cNvSpPr>
          <p:nvPr>
            <p:ph type="title"/>
          </p:nvPr>
        </p:nvSpPr>
        <p:spPr>
          <a:xfrm>
            <a:off x="735734" y="38592"/>
            <a:ext cx="6713844" cy="1146815"/>
          </a:xfrm>
        </p:spPr>
        <p:txBody>
          <a:bodyPr>
            <a:normAutofit fontScale="90000"/>
          </a:bodyPr>
          <a:lstStyle/>
          <a:p>
            <a:pPr algn="ctr"/>
            <a:r>
              <a:rPr lang="en-US" sz="4800" spc="0" dirty="0">
                <a:ln w="1905"/>
                <a:solidFill>
                  <a:schemeClr val="tx1"/>
                </a:solidFill>
                <a:effectLst>
                  <a:outerShdw blurRad="50800" dist="38100" dir="8100000" algn="tr" rotWithShape="0">
                    <a:prstClr val="black">
                      <a:alpha val="40000"/>
                    </a:prstClr>
                  </a:outerShdw>
                  <a:reflection blurRad="88900" stA="55000" endA="300" endPos="44000" dist="12700" dir="5400000" sy="-100000" algn="bl" rotWithShape="0"/>
                </a:effectLst>
                <a:latin typeface="Arial" pitchFamily="34" charset="0"/>
                <a:cs typeface="Arial" pitchFamily="34" charset="0"/>
              </a:rPr>
              <a:t> </a:t>
            </a:r>
            <a:r>
              <a:rPr lang="en-US" sz="3100" spc="0" dirty="0">
                <a:ln w="1905"/>
                <a:solidFill>
                  <a:schemeClr val="tx1"/>
                </a:solidFill>
                <a:effectLst>
                  <a:outerShdw blurRad="50800" dist="38100" dir="8100000" algn="tr" rotWithShape="0">
                    <a:prstClr val="black">
                      <a:alpha val="40000"/>
                    </a:prstClr>
                  </a:outerShdw>
                  <a:reflection blurRad="88900" stA="55000" endA="300" endPos="44000" dist="12700" dir="5400000" sy="-100000" algn="bl" rotWithShape="0"/>
                </a:effectLst>
                <a:latin typeface="Arial" pitchFamily="34" charset="0"/>
                <a:cs typeface="Arial" pitchFamily="34" charset="0"/>
              </a:rPr>
              <a:t>ISO 9712 2012 Vs 2022</a:t>
            </a:r>
            <a:br>
              <a:rPr lang="en-US" sz="3100" spc="0" dirty="0">
                <a:ln w="1905"/>
                <a:solidFill>
                  <a:schemeClr val="tx1"/>
                </a:solidFill>
                <a:effectLst>
                  <a:outerShdw blurRad="50800" dist="38100" dir="8100000" algn="tr" rotWithShape="0">
                    <a:prstClr val="black">
                      <a:alpha val="40000"/>
                    </a:prstClr>
                  </a:outerShdw>
                  <a:reflection blurRad="88900" stA="55000" endA="300" endPos="44000" dist="12700" dir="5400000" sy="-100000" algn="bl" rotWithShape="0"/>
                </a:effectLst>
                <a:latin typeface="Arial" pitchFamily="34" charset="0"/>
                <a:cs typeface="Arial" pitchFamily="34" charset="0"/>
              </a:rPr>
            </a:br>
            <a:r>
              <a:rPr lang="en-US" sz="3100" spc="0" dirty="0" err="1">
                <a:ln w="1905"/>
                <a:solidFill>
                  <a:schemeClr val="tx1"/>
                </a:solidFill>
                <a:effectLst>
                  <a:outerShdw blurRad="50800" dist="38100" dir="8100000" algn="tr" rotWithShape="0">
                    <a:prstClr val="black">
                      <a:alpha val="40000"/>
                    </a:prstClr>
                  </a:outerShdw>
                  <a:reflection blurRad="88900" stA="55000" endA="300" endPos="44000" dist="12700" dir="5400000" sy="-100000" algn="bl" rotWithShape="0"/>
                </a:effectLst>
                <a:latin typeface="Arial" pitchFamily="34" charset="0"/>
                <a:cs typeface="Arial" pitchFamily="34" charset="0"/>
              </a:rPr>
              <a:t>Förändringar</a:t>
            </a:r>
            <a:r>
              <a:rPr lang="en-US" sz="3100" spc="0" dirty="0">
                <a:ln w="1905"/>
                <a:solidFill>
                  <a:schemeClr val="tx1"/>
                </a:solidFill>
                <a:effectLst>
                  <a:outerShdw blurRad="50800" dist="38100" dir="8100000" algn="tr" rotWithShape="0">
                    <a:prstClr val="black">
                      <a:alpha val="40000"/>
                    </a:prstClr>
                  </a:outerShdw>
                  <a:reflection blurRad="88900" stA="55000" endA="300" endPos="44000" dist="12700" dir="5400000" sy="-100000" algn="bl" rotWithShape="0"/>
                </a:effectLst>
                <a:latin typeface="Arial" pitchFamily="34" charset="0"/>
                <a:cs typeface="Arial" pitchFamily="34" charset="0"/>
              </a:rPr>
              <a:t> för </a:t>
            </a:r>
            <a:r>
              <a:rPr lang="en-US" sz="3100" spc="0" dirty="0" err="1">
                <a:ln w="1905"/>
                <a:solidFill>
                  <a:schemeClr val="tx1"/>
                </a:solidFill>
                <a:effectLst>
                  <a:outerShdw blurRad="50800" dist="38100" dir="8100000" algn="tr" rotWithShape="0">
                    <a:prstClr val="black">
                      <a:alpha val="40000"/>
                    </a:prstClr>
                  </a:outerShdw>
                  <a:reflection blurRad="88900" stA="55000" endA="300" endPos="44000" dist="12700" dir="5400000" sy="-100000" algn="bl" rotWithShape="0"/>
                </a:effectLst>
                <a:latin typeface="Arial" pitchFamily="34" charset="0"/>
                <a:cs typeface="Arial" pitchFamily="34" charset="0"/>
              </a:rPr>
              <a:t>arbetsgivare</a:t>
            </a:r>
            <a:br>
              <a:rPr lang="en-US" sz="3100" spc="0" dirty="0">
                <a:ln w="1905"/>
                <a:solidFill>
                  <a:schemeClr val="tx1"/>
                </a:solidFill>
                <a:effectLst>
                  <a:outerShdw blurRad="50800" dist="38100" dir="8100000" algn="tr" rotWithShape="0">
                    <a:prstClr val="black">
                      <a:alpha val="40000"/>
                    </a:prstClr>
                  </a:outerShdw>
                  <a:reflection blurRad="88900" stA="55000" endA="300" endPos="44000" dist="12700" dir="5400000" sy="-100000" algn="bl" rotWithShape="0"/>
                </a:effectLst>
                <a:latin typeface="Arial" pitchFamily="34" charset="0"/>
                <a:cs typeface="Arial" pitchFamily="34" charset="0"/>
              </a:rPr>
            </a:br>
            <a:r>
              <a:rPr lang="en-US" sz="3100" spc="0" dirty="0">
                <a:ln w="1905"/>
                <a:solidFill>
                  <a:schemeClr val="tx1"/>
                </a:solidFill>
                <a:effectLst>
                  <a:outerShdw blurRad="50800" dist="38100" dir="8100000" algn="tr" rotWithShape="0">
                    <a:prstClr val="black">
                      <a:alpha val="40000"/>
                    </a:prstClr>
                  </a:outerShdw>
                  <a:reflection blurRad="88900" stA="55000" endA="300" endPos="44000" dist="12700" dir="5400000" sy="-100000" algn="bl" rotWithShape="0"/>
                </a:effectLst>
                <a:latin typeface="Arial" pitchFamily="34" charset="0"/>
                <a:cs typeface="Arial" pitchFamily="34" charset="0"/>
              </a:rPr>
              <a:t>Av Thomas Lundström 2024-04-10</a:t>
            </a:r>
            <a:br>
              <a:rPr lang="en-US" sz="3100" spc="0" dirty="0">
                <a:ln w="1905"/>
                <a:solidFill>
                  <a:schemeClr val="tx1"/>
                </a:solidFill>
                <a:effectLst>
                  <a:outerShdw blurRad="50800" dist="38100" dir="8100000" algn="tr" rotWithShape="0">
                    <a:prstClr val="black">
                      <a:alpha val="40000"/>
                    </a:prstClr>
                  </a:outerShdw>
                  <a:reflection blurRad="88900" stA="55000" endA="300" endPos="44000" dist="12700" dir="5400000" sy="-100000" algn="bl" rotWithShape="0"/>
                </a:effectLst>
                <a:latin typeface="Arial" pitchFamily="34" charset="0"/>
                <a:cs typeface="Arial" pitchFamily="34" charset="0"/>
              </a:rPr>
            </a:br>
            <a:endParaRPr lang="en-US" sz="3100" spc="0" dirty="0">
              <a:ln w="1905"/>
              <a:solidFill>
                <a:schemeClr val="tx1"/>
              </a:solidFill>
              <a:effectLst>
                <a:outerShdw blurRad="50800" dist="38100" dir="8100000" algn="tr" rotWithShape="0">
                  <a:prstClr val="black">
                    <a:alpha val="40000"/>
                  </a:prstClr>
                </a:outerShdw>
                <a:reflection blurRad="88900" stA="55000" endA="300" endPos="44000" dist="12700" dir="5400000" sy="-100000" algn="bl" rotWithShape="0"/>
              </a:effectLst>
              <a:latin typeface="Arial" pitchFamily="34" charset="0"/>
              <a:cs typeface="Arial" pitchFamily="34" charset="0"/>
            </a:endParaRPr>
          </a:p>
        </p:txBody>
      </p:sp>
      <p:pic>
        <p:nvPicPr>
          <p:cNvPr id="6183" name="Picture 39" descr="LPI Spray3"/>
          <p:cNvPicPr>
            <a:picLocks noGrp="1" noChangeAspect="1" noChangeArrowheads="1"/>
          </p:cNvPicPr>
          <p:nvPr>
            <p:ph sz="half" idx="1"/>
          </p:nvPr>
        </p:nvPicPr>
        <p:blipFill>
          <a:blip r:embed="rId5" cstate="print">
            <a:extLst>
              <a:ext uri="{28A0092B-C50C-407E-A947-70E740481C1C}">
                <a14:useLocalDpi xmlns:a14="http://schemas.microsoft.com/office/drawing/2010/main" val="0"/>
              </a:ext>
            </a:extLst>
          </a:blip>
          <a:stretch>
            <a:fillRect/>
          </a:stretch>
        </p:blipFill>
        <p:spPr>
          <a:xfrm rot="632890">
            <a:off x="1470644" y="2300989"/>
            <a:ext cx="1939605" cy="18626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6" descr="csmndt_col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4414" y="5043781"/>
            <a:ext cx="3834499" cy="82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Underrubrik 2"/>
          <p:cNvSpPr txBox="1">
            <a:spLocks/>
          </p:cNvSpPr>
          <p:nvPr/>
        </p:nvSpPr>
        <p:spPr>
          <a:xfrm>
            <a:off x="2811780" y="984572"/>
            <a:ext cx="7772400" cy="11997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fontAlgn="auto">
              <a:spcAft>
                <a:spcPts val="0"/>
              </a:spcAft>
              <a:buNone/>
            </a:pPr>
            <a:endParaRPr lang="sv-SE" sz="2000" b="0" dirty="0">
              <a:latin typeface="Arial" panose="020B0604020202020204" pitchFamily="34" charset="0"/>
              <a:cs typeface="Arial" panose="020B0604020202020204" pitchFamily="34"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183"/>
                                        </p:tgtEl>
                                        <p:attrNameLst>
                                          <p:attrName>style.visibility</p:attrName>
                                        </p:attrNameLst>
                                      </p:cBhvr>
                                      <p:to>
                                        <p:strVal val="visible"/>
                                      </p:to>
                                    </p:set>
                                    <p:animEffect transition="in" filter="slide(fromLeft)">
                                      <p:cBhvr>
                                        <p:cTn id="7" dur="500"/>
                                        <p:tgtEl>
                                          <p:spTgt spid="6183"/>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6163"/>
                                        </p:tgtEl>
                                        <p:attrNameLst>
                                          <p:attrName>style.visibility</p:attrName>
                                        </p:attrNameLst>
                                      </p:cBhvr>
                                      <p:to>
                                        <p:strVal val="visible"/>
                                      </p:to>
                                    </p:set>
                                    <p:animEffect transition="in" filter="slide(fromLeft)">
                                      <p:cBhvr>
                                        <p:cTn id="11" dur="500"/>
                                        <p:tgtEl>
                                          <p:spTgt spid="6163"/>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6178"/>
                                        </p:tgtEl>
                                        <p:attrNameLst>
                                          <p:attrName>style.visibility</p:attrName>
                                        </p:attrNameLst>
                                      </p:cBhvr>
                                      <p:to>
                                        <p:strVal val="visible"/>
                                      </p:to>
                                    </p:set>
                                    <p:animEffect transition="in" filter="slide(fromLeft)">
                                      <p:cBhvr>
                                        <p:cTn id="15" dur="500"/>
                                        <p:tgtEl>
                                          <p:spTgt spid="6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4BD6EE2-1828-D6CD-A293-0BDE0C67F4DD}"/>
              </a:ext>
            </a:extLst>
          </p:cNvPr>
          <p:cNvPicPr>
            <a:picLocks noChangeAspect="1"/>
          </p:cNvPicPr>
          <p:nvPr/>
        </p:nvPicPr>
        <p:blipFill>
          <a:blip r:embed="rId2"/>
          <a:stretch>
            <a:fillRect/>
          </a:stretch>
        </p:blipFill>
        <p:spPr>
          <a:xfrm>
            <a:off x="0" y="917577"/>
            <a:ext cx="9144000" cy="5022846"/>
          </a:xfrm>
          <a:prstGeom prst="rect">
            <a:avLst/>
          </a:prstGeom>
        </p:spPr>
      </p:pic>
    </p:spTree>
    <p:extLst>
      <p:ext uri="{BB962C8B-B14F-4D97-AF65-F5344CB8AC3E}">
        <p14:creationId xmlns:p14="http://schemas.microsoft.com/office/powerpoint/2010/main" val="21801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9B1D9F50-0847-A483-7B26-6158FAB313B9}"/>
              </a:ext>
            </a:extLst>
          </p:cNvPr>
          <p:cNvPicPr>
            <a:picLocks noChangeAspect="1"/>
          </p:cNvPicPr>
          <p:nvPr/>
        </p:nvPicPr>
        <p:blipFill>
          <a:blip r:embed="rId2"/>
          <a:stretch>
            <a:fillRect/>
          </a:stretch>
        </p:blipFill>
        <p:spPr>
          <a:xfrm>
            <a:off x="1361872" y="0"/>
            <a:ext cx="5508003" cy="6858000"/>
          </a:xfrm>
          <a:prstGeom prst="rect">
            <a:avLst/>
          </a:prstGeom>
        </p:spPr>
      </p:pic>
    </p:spTree>
    <p:extLst>
      <p:ext uri="{BB962C8B-B14F-4D97-AF65-F5344CB8AC3E}">
        <p14:creationId xmlns:p14="http://schemas.microsoft.com/office/powerpoint/2010/main" val="382682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A9E3701-88B1-1D8F-A4A8-35E48EFD7299}"/>
              </a:ext>
            </a:extLst>
          </p:cNvPr>
          <p:cNvPicPr>
            <a:picLocks noChangeAspect="1"/>
          </p:cNvPicPr>
          <p:nvPr/>
        </p:nvPicPr>
        <p:blipFill>
          <a:blip r:embed="rId2"/>
          <a:stretch>
            <a:fillRect/>
          </a:stretch>
        </p:blipFill>
        <p:spPr>
          <a:xfrm>
            <a:off x="1964987" y="147637"/>
            <a:ext cx="4778713" cy="6562725"/>
          </a:xfrm>
          <a:prstGeom prst="rect">
            <a:avLst/>
          </a:prstGeom>
        </p:spPr>
      </p:pic>
    </p:spTree>
    <p:extLst>
      <p:ext uri="{BB962C8B-B14F-4D97-AF65-F5344CB8AC3E}">
        <p14:creationId xmlns:p14="http://schemas.microsoft.com/office/powerpoint/2010/main" val="657632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8E11DE0-7CA4-9E28-60D0-25BA00D4FC6F}"/>
              </a:ext>
            </a:extLst>
          </p:cNvPr>
          <p:cNvPicPr>
            <a:picLocks noChangeAspect="1"/>
          </p:cNvPicPr>
          <p:nvPr/>
        </p:nvPicPr>
        <p:blipFill>
          <a:blip r:embed="rId2"/>
          <a:stretch>
            <a:fillRect/>
          </a:stretch>
        </p:blipFill>
        <p:spPr>
          <a:xfrm>
            <a:off x="1456867" y="0"/>
            <a:ext cx="6230265" cy="6858000"/>
          </a:xfrm>
          <a:prstGeom prst="rect">
            <a:avLst/>
          </a:prstGeom>
        </p:spPr>
      </p:pic>
    </p:spTree>
    <p:extLst>
      <p:ext uri="{BB962C8B-B14F-4D97-AF65-F5344CB8AC3E}">
        <p14:creationId xmlns:p14="http://schemas.microsoft.com/office/powerpoint/2010/main" val="76124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775AACD-D0CB-7222-DFCA-3D4508E8489D}"/>
              </a:ext>
            </a:extLst>
          </p:cNvPr>
          <p:cNvPicPr>
            <a:picLocks noChangeAspect="1"/>
          </p:cNvPicPr>
          <p:nvPr/>
        </p:nvPicPr>
        <p:blipFill>
          <a:blip r:embed="rId2"/>
          <a:stretch>
            <a:fillRect/>
          </a:stretch>
        </p:blipFill>
        <p:spPr>
          <a:xfrm>
            <a:off x="1819073" y="157162"/>
            <a:ext cx="4910340" cy="6543675"/>
          </a:xfrm>
          <a:prstGeom prst="rect">
            <a:avLst/>
          </a:prstGeom>
        </p:spPr>
      </p:pic>
    </p:spTree>
    <p:extLst>
      <p:ext uri="{BB962C8B-B14F-4D97-AF65-F5344CB8AC3E}">
        <p14:creationId xmlns:p14="http://schemas.microsoft.com/office/powerpoint/2010/main" val="217204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D19A395-E894-0FC8-3F2B-24A459356338}"/>
              </a:ext>
            </a:extLst>
          </p:cNvPr>
          <p:cNvPicPr>
            <a:picLocks noChangeAspect="1"/>
          </p:cNvPicPr>
          <p:nvPr/>
        </p:nvPicPr>
        <p:blipFill>
          <a:blip r:embed="rId2"/>
          <a:stretch>
            <a:fillRect/>
          </a:stretch>
        </p:blipFill>
        <p:spPr>
          <a:xfrm>
            <a:off x="1575881" y="89848"/>
            <a:ext cx="5719864" cy="7012218"/>
          </a:xfrm>
          <a:prstGeom prst="rect">
            <a:avLst/>
          </a:prstGeom>
        </p:spPr>
      </p:pic>
    </p:spTree>
    <p:extLst>
      <p:ext uri="{BB962C8B-B14F-4D97-AF65-F5344CB8AC3E}">
        <p14:creationId xmlns:p14="http://schemas.microsoft.com/office/powerpoint/2010/main" val="1844246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41A8484-B4FA-25FE-C9A4-2176D2550049}"/>
              </a:ext>
            </a:extLst>
          </p:cNvPr>
          <p:cNvPicPr>
            <a:picLocks noChangeAspect="1"/>
          </p:cNvPicPr>
          <p:nvPr/>
        </p:nvPicPr>
        <p:blipFill>
          <a:blip r:embed="rId2"/>
          <a:stretch>
            <a:fillRect/>
          </a:stretch>
        </p:blipFill>
        <p:spPr>
          <a:xfrm>
            <a:off x="1488332" y="69928"/>
            <a:ext cx="5982511" cy="6932311"/>
          </a:xfrm>
          <a:prstGeom prst="rect">
            <a:avLst/>
          </a:prstGeom>
        </p:spPr>
      </p:pic>
    </p:spTree>
    <p:extLst>
      <p:ext uri="{BB962C8B-B14F-4D97-AF65-F5344CB8AC3E}">
        <p14:creationId xmlns:p14="http://schemas.microsoft.com/office/powerpoint/2010/main" val="59593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F45013-01FD-83EB-E445-5D27DD38C882}"/>
              </a:ext>
            </a:extLst>
          </p:cNvPr>
          <p:cNvSpPr>
            <a:spLocks noGrp="1"/>
          </p:cNvSpPr>
          <p:nvPr>
            <p:ph type="title"/>
          </p:nvPr>
        </p:nvSpPr>
        <p:spPr/>
        <p:txBody>
          <a:bodyPr/>
          <a:lstStyle/>
          <a:p>
            <a:r>
              <a:rPr lang="sv-SE" dirty="0"/>
              <a:t>Certifieringsorganen i Sveriges tillämpning av övergång</a:t>
            </a:r>
          </a:p>
        </p:txBody>
      </p:sp>
      <p:sp>
        <p:nvSpPr>
          <p:cNvPr id="3" name="Platshållare för innehåll 2">
            <a:extLst>
              <a:ext uri="{FF2B5EF4-FFF2-40B4-BE49-F238E27FC236}">
                <a16:creationId xmlns:a16="http://schemas.microsoft.com/office/drawing/2014/main" id="{83B297DC-E63F-D7F9-BA4C-3EFBE51EB6D0}"/>
              </a:ext>
            </a:extLst>
          </p:cNvPr>
          <p:cNvSpPr>
            <a:spLocks noGrp="1"/>
          </p:cNvSpPr>
          <p:nvPr>
            <p:ph idx="1"/>
          </p:nvPr>
        </p:nvSpPr>
        <p:spPr/>
        <p:txBody>
          <a:bodyPr/>
          <a:lstStyle/>
          <a:p>
            <a:r>
              <a:rPr lang="sv-SE" dirty="0"/>
              <a:t>Då övergångsreglerna är förbisedda har Certifieringsorganen i Sverige kommit överens om följande tillämpning (tills vidare innan något förtydligande kommit från ISO)</a:t>
            </a:r>
          </a:p>
          <a:p>
            <a:r>
              <a:rPr lang="sv-SE" dirty="0"/>
              <a:t>Certifikat utställda enligt ISO 9712:2012 är naturligtvis giltiga och möjliga att förlänga till och med 2024-04-03</a:t>
            </a:r>
          </a:p>
          <a:p>
            <a:r>
              <a:rPr lang="sv-SE" dirty="0"/>
              <a:t>Certifikat utställda enligt ISO 9712:2012 där nästa steg i certifieringsordningen (förlängning eller </a:t>
            </a:r>
            <a:r>
              <a:rPr lang="sv-SE" dirty="0" err="1"/>
              <a:t>omcertifiering</a:t>
            </a:r>
            <a:r>
              <a:rPr lang="sv-SE" dirty="0"/>
              <a:t>) infaller efter 2024-04-03 kommer att omvandlas till ISO 9712:2022 efter närmsta steg i certifieringsordningen.</a:t>
            </a:r>
          </a:p>
          <a:p>
            <a:r>
              <a:rPr lang="sv-SE" dirty="0"/>
              <a:t>I teorin kommer alltså certifikat utställda enligt 2012 kunna vara giltiga </a:t>
            </a:r>
            <a:r>
              <a:rPr lang="sv-SE" dirty="0" err="1"/>
              <a:t>t.o.m</a:t>
            </a:r>
            <a:r>
              <a:rPr lang="sv-SE" dirty="0"/>
              <a:t> 2029-04-03</a:t>
            </a:r>
          </a:p>
        </p:txBody>
      </p:sp>
    </p:spTree>
    <p:extLst>
      <p:ext uri="{BB962C8B-B14F-4D97-AF65-F5344CB8AC3E}">
        <p14:creationId xmlns:p14="http://schemas.microsoft.com/office/powerpoint/2010/main" val="202699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A6F886-2E3D-66AF-96DF-B94728D5F842}"/>
              </a:ext>
            </a:extLst>
          </p:cNvPr>
          <p:cNvSpPr>
            <a:spLocks noGrp="1"/>
          </p:cNvSpPr>
          <p:nvPr>
            <p:ph type="title"/>
          </p:nvPr>
        </p:nvSpPr>
        <p:spPr/>
        <p:txBody>
          <a:bodyPr/>
          <a:lstStyle/>
          <a:p>
            <a:r>
              <a:rPr lang="sv-SE" dirty="0"/>
              <a:t>Ansvarsposter för certifikat</a:t>
            </a:r>
          </a:p>
        </p:txBody>
      </p:sp>
      <p:sp>
        <p:nvSpPr>
          <p:cNvPr id="3" name="Platshållare för innehåll 2">
            <a:extLst>
              <a:ext uri="{FF2B5EF4-FFF2-40B4-BE49-F238E27FC236}">
                <a16:creationId xmlns:a16="http://schemas.microsoft.com/office/drawing/2014/main" id="{EBA3C298-CF2F-F6E9-D5A7-811926F326D8}"/>
              </a:ext>
            </a:extLst>
          </p:cNvPr>
          <p:cNvSpPr>
            <a:spLocks noGrp="1"/>
          </p:cNvSpPr>
          <p:nvPr>
            <p:ph idx="1"/>
          </p:nvPr>
        </p:nvSpPr>
        <p:spPr/>
        <p:txBody>
          <a:bodyPr>
            <a:normAutofit/>
          </a:bodyPr>
          <a:lstStyle/>
          <a:p>
            <a:r>
              <a:rPr lang="sv-SE" sz="6000" dirty="0"/>
              <a:t>Certifieringsorgan</a:t>
            </a:r>
          </a:p>
          <a:p>
            <a:r>
              <a:rPr lang="sv-SE" sz="6000" dirty="0"/>
              <a:t>Certifikathållare</a:t>
            </a:r>
          </a:p>
          <a:p>
            <a:r>
              <a:rPr lang="sv-SE" sz="6000" dirty="0"/>
              <a:t>Arbetsgivare</a:t>
            </a:r>
          </a:p>
        </p:txBody>
      </p:sp>
    </p:spTree>
    <p:extLst>
      <p:ext uri="{BB962C8B-B14F-4D97-AF65-F5344CB8AC3E}">
        <p14:creationId xmlns:p14="http://schemas.microsoft.com/office/powerpoint/2010/main" val="3549294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5066D2B-6730-7897-1B80-3D09E4DC8CF2}"/>
              </a:ext>
            </a:extLst>
          </p:cNvPr>
          <p:cNvPicPr>
            <a:picLocks noChangeAspect="1"/>
          </p:cNvPicPr>
          <p:nvPr/>
        </p:nvPicPr>
        <p:blipFill rotWithShape="1">
          <a:blip r:embed="rId2"/>
          <a:srcRect b="667"/>
          <a:stretch/>
        </p:blipFill>
        <p:spPr>
          <a:xfrm>
            <a:off x="90488" y="68264"/>
            <a:ext cx="4252415" cy="6167166"/>
          </a:xfrm>
          <a:prstGeom prst="rect">
            <a:avLst/>
          </a:prstGeom>
          <a:noFill/>
        </p:spPr>
      </p:pic>
      <p:pic>
        <p:nvPicPr>
          <p:cNvPr id="5" name="Bildobjekt 4">
            <a:extLst>
              <a:ext uri="{FF2B5EF4-FFF2-40B4-BE49-F238E27FC236}">
                <a16:creationId xmlns:a16="http://schemas.microsoft.com/office/drawing/2014/main" id="{21202D11-2799-0DC6-D4D7-CECEB2A4B425}"/>
              </a:ext>
            </a:extLst>
          </p:cNvPr>
          <p:cNvPicPr>
            <a:picLocks noChangeAspect="1"/>
          </p:cNvPicPr>
          <p:nvPr/>
        </p:nvPicPr>
        <p:blipFill>
          <a:blip r:embed="rId3"/>
          <a:stretch>
            <a:fillRect/>
          </a:stretch>
        </p:blipFill>
        <p:spPr>
          <a:xfrm>
            <a:off x="4302139" y="0"/>
            <a:ext cx="4317772" cy="6235430"/>
          </a:xfrm>
          <a:prstGeom prst="rect">
            <a:avLst/>
          </a:prstGeom>
        </p:spPr>
      </p:pic>
    </p:spTree>
    <p:extLst>
      <p:ext uri="{BB962C8B-B14F-4D97-AF65-F5344CB8AC3E}">
        <p14:creationId xmlns:p14="http://schemas.microsoft.com/office/powerpoint/2010/main" val="111017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329EE45-030A-EBF0-1BEA-B1247EC093A8}"/>
              </a:ext>
            </a:extLst>
          </p:cNvPr>
          <p:cNvSpPr>
            <a:spLocks noGrp="1"/>
          </p:cNvSpPr>
          <p:nvPr>
            <p:ph type="title"/>
          </p:nvPr>
        </p:nvSpPr>
        <p:spPr/>
        <p:txBody>
          <a:bodyPr/>
          <a:lstStyle/>
          <a:p>
            <a:r>
              <a:rPr lang="sv-SE" dirty="0"/>
              <a:t>Förändringar arbetsgivarens ansvar</a:t>
            </a:r>
          </a:p>
        </p:txBody>
      </p:sp>
      <p:sp>
        <p:nvSpPr>
          <p:cNvPr id="5" name="Platshållare för innehåll 4">
            <a:extLst>
              <a:ext uri="{FF2B5EF4-FFF2-40B4-BE49-F238E27FC236}">
                <a16:creationId xmlns:a16="http://schemas.microsoft.com/office/drawing/2014/main" id="{BAF13721-5D36-BBDE-3237-B7D737E048F1}"/>
              </a:ext>
            </a:extLst>
          </p:cNvPr>
          <p:cNvSpPr>
            <a:spLocks noGrp="1"/>
          </p:cNvSpPr>
          <p:nvPr>
            <p:ph idx="1"/>
          </p:nvPr>
        </p:nvSpPr>
        <p:spPr/>
        <p:txBody>
          <a:bodyPr>
            <a:normAutofit lnSpcReduction="10000"/>
          </a:bodyPr>
          <a:lstStyle/>
          <a:p>
            <a:r>
              <a:rPr lang="sv-SE" b="1" dirty="0"/>
              <a:t>Arbetsgivaren skall ansvara för:</a:t>
            </a:r>
          </a:p>
          <a:p>
            <a:r>
              <a:rPr lang="sv-SE" b="1" dirty="0"/>
              <a:t>Allt</a:t>
            </a:r>
            <a:r>
              <a:rPr lang="sv-SE" dirty="0"/>
              <a:t> som gäller användningsauktorisering d.v.s. vid behov tillhandahålla utbildning som är specifik för arbetsuppgifterna.</a:t>
            </a:r>
          </a:p>
          <a:p>
            <a:r>
              <a:rPr lang="sv-SE" b="1" dirty="0">
                <a:highlight>
                  <a:srgbClr val="FFFF00"/>
                </a:highlight>
              </a:rPr>
              <a:t>Utfärda</a:t>
            </a:r>
            <a:r>
              <a:rPr lang="sv-SE" dirty="0">
                <a:highlight>
                  <a:srgbClr val="FFFF00"/>
                </a:highlight>
              </a:rPr>
              <a:t> skriftlig användningsauktorisering</a:t>
            </a:r>
          </a:p>
          <a:p>
            <a:r>
              <a:rPr lang="sv-SE" b="1" dirty="0"/>
              <a:t>Resultaten</a:t>
            </a:r>
            <a:r>
              <a:rPr lang="sv-SE" dirty="0"/>
              <a:t> av OFP-aktiviteter ( ej längre möjligt att lägga detta enskilt på nivå 3)</a:t>
            </a:r>
          </a:p>
          <a:p>
            <a:r>
              <a:rPr lang="sv-SE" b="1" dirty="0"/>
              <a:t>Att</a:t>
            </a:r>
            <a:r>
              <a:rPr lang="sv-SE" dirty="0"/>
              <a:t> säkerhetsställa att kravet på årlig synundersökning uppfylls</a:t>
            </a:r>
          </a:p>
          <a:p>
            <a:r>
              <a:rPr lang="sv-SE" b="1" dirty="0">
                <a:highlight>
                  <a:srgbClr val="FFFF00"/>
                </a:highlight>
              </a:rPr>
              <a:t>Dokumentera</a:t>
            </a:r>
            <a:r>
              <a:rPr lang="sv-SE" dirty="0">
                <a:highlight>
                  <a:srgbClr val="FFFF00"/>
                </a:highlight>
              </a:rPr>
              <a:t> bekräftelse på den kontinuerliga tillämningen av OFP-metoden i relevant sektor utan väsentliga avbrott var 12-e månad</a:t>
            </a:r>
          </a:p>
          <a:p>
            <a:r>
              <a:rPr lang="sv-SE" b="1" dirty="0"/>
              <a:t>Säkerhetsställa</a:t>
            </a:r>
            <a:r>
              <a:rPr lang="sv-SE" dirty="0"/>
              <a:t> att personalen har giltig certifiering som motsvarar dess arbetsuppgifter inom organisationer</a:t>
            </a:r>
          </a:p>
          <a:p>
            <a:r>
              <a:rPr lang="sv-SE" b="1" dirty="0">
                <a:highlight>
                  <a:srgbClr val="FFFF00"/>
                </a:highlight>
              </a:rPr>
              <a:t>Dessa</a:t>
            </a:r>
            <a:r>
              <a:rPr lang="sv-SE" dirty="0">
                <a:highlight>
                  <a:srgbClr val="FFFF00"/>
                </a:highlight>
              </a:rPr>
              <a:t> uppgifter skall beskrivas i dokumenterade rutiner</a:t>
            </a:r>
          </a:p>
        </p:txBody>
      </p:sp>
    </p:spTree>
    <p:extLst>
      <p:ext uri="{BB962C8B-B14F-4D97-AF65-F5344CB8AC3E}">
        <p14:creationId xmlns:p14="http://schemas.microsoft.com/office/powerpoint/2010/main" val="97843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3B53C8-B61C-80BD-78B1-A13B6B79A28A}"/>
              </a:ext>
            </a:extLst>
          </p:cNvPr>
          <p:cNvSpPr>
            <a:spLocks noGrp="1"/>
          </p:cNvSpPr>
          <p:nvPr>
            <p:ph type="title"/>
          </p:nvPr>
        </p:nvSpPr>
        <p:spPr/>
        <p:txBody>
          <a:bodyPr/>
          <a:lstStyle/>
          <a:p>
            <a:r>
              <a:rPr lang="sv-SE" dirty="0"/>
              <a:t>Hur gör vi i praktiken?</a:t>
            </a:r>
          </a:p>
        </p:txBody>
      </p:sp>
      <p:sp>
        <p:nvSpPr>
          <p:cNvPr id="7" name="Platshållare för innehåll 6">
            <a:extLst>
              <a:ext uri="{FF2B5EF4-FFF2-40B4-BE49-F238E27FC236}">
                <a16:creationId xmlns:a16="http://schemas.microsoft.com/office/drawing/2014/main" id="{2F8ECEED-C19E-4F9F-19C5-A0A2865CFC5F}"/>
              </a:ext>
            </a:extLst>
          </p:cNvPr>
          <p:cNvSpPr>
            <a:spLocks noGrp="1"/>
          </p:cNvSpPr>
          <p:nvPr>
            <p:ph idx="1"/>
          </p:nvPr>
        </p:nvSpPr>
        <p:spPr/>
        <p:txBody>
          <a:bodyPr/>
          <a:lstStyle/>
          <a:p>
            <a:r>
              <a:rPr lang="sv-SE" dirty="0"/>
              <a:t>Arbetsgivaren skall upprätta en skriftlig procedur för användningsauktorisering både initial auktorisering och årlig auktorisering och arbetsspecifik utbildning,  Denna skall också innefatta krav vid synundersökning, vem får utföra syntest, krav på färgseende o.s.v. Vid förlängning av certifikat(5-årsförlängning) kan strukturerat meritsystem användas. </a:t>
            </a:r>
          </a:p>
          <a:p>
            <a:r>
              <a:rPr lang="sv-SE" b="1" dirty="0"/>
              <a:t>Detta krävs:</a:t>
            </a:r>
          </a:p>
          <a:p>
            <a:r>
              <a:rPr lang="sv-SE" dirty="0"/>
              <a:t>Godkänd synundersökning(närseende) max 12 mån, Godkänt färgseende och/eller gråskala de senaste 60 månaderna, verifierbar dokumentation om fortlöpande tillfredsställande arbete utan signifikanta avbrott i den metod och inom den sektor certifieringen söks och </a:t>
            </a:r>
            <a:r>
              <a:rPr lang="sv-SE" b="1" dirty="0"/>
              <a:t>Antingen:</a:t>
            </a:r>
          </a:p>
          <a:p>
            <a:r>
              <a:rPr lang="sv-SE" dirty="0"/>
              <a:t>Praktisk </a:t>
            </a:r>
            <a:r>
              <a:rPr lang="sv-SE" dirty="0" err="1"/>
              <a:t>omexaminering</a:t>
            </a:r>
            <a:r>
              <a:rPr lang="sv-SE" dirty="0"/>
              <a:t> eller strukturerat meritsystem</a:t>
            </a:r>
          </a:p>
        </p:txBody>
      </p:sp>
    </p:spTree>
    <p:extLst>
      <p:ext uri="{BB962C8B-B14F-4D97-AF65-F5344CB8AC3E}">
        <p14:creationId xmlns:p14="http://schemas.microsoft.com/office/powerpoint/2010/main" val="1142341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17AF43-741F-579E-0DDC-95AE6A4E4F21}"/>
              </a:ext>
            </a:extLst>
          </p:cNvPr>
          <p:cNvSpPr>
            <a:spLocks noGrp="1"/>
          </p:cNvSpPr>
          <p:nvPr>
            <p:ph type="title"/>
          </p:nvPr>
        </p:nvSpPr>
        <p:spPr/>
        <p:txBody>
          <a:bodyPr/>
          <a:lstStyle/>
          <a:p>
            <a:r>
              <a:rPr lang="sv-SE" dirty="0"/>
              <a:t>Strukturerat meritsystem</a:t>
            </a:r>
          </a:p>
        </p:txBody>
      </p:sp>
      <p:sp>
        <p:nvSpPr>
          <p:cNvPr id="3" name="Platshållare för innehåll 2">
            <a:extLst>
              <a:ext uri="{FF2B5EF4-FFF2-40B4-BE49-F238E27FC236}">
                <a16:creationId xmlns:a16="http://schemas.microsoft.com/office/drawing/2014/main" id="{BC12E4F7-847E-36A3-8264-A8449A2A96C3}"/>
              </a:ext>
            </a:extLst>
          </p:cNvPr>
          <p:cNvSpPr>
            <a:spLocks noGrp="1"/>
          </p:cNvSpPr>
          <p:nvPr>
            <p:ph idx="1"/>
          </p:nvPr>
        </p:nvSpPr>
        <p:spPr/>
        <p:txBody>
          <a:bodyPr>
            <a:normAutofit fontScale="92500"/>
          </a:bodyPr>
          <a:lstStyle/>
          <a:p>
            <a:r>
              <a:rPr lang="sv-SE" dirty="0"/>
              <a:t>För kandidater på nivå 1 skall minst 75 av 100 poäng vara från del A i tabell C.1. (se ingående aktiviteter C.2.1 och C.2.2.)</a:t>
            </a:r>
          </a:p>
          <a:p>
            <a:r>
              <a:rPr lang="sv-SE" dirty="0"/>
              <a:t>För kandidater på nivå 2 eller 3 skall minst 50 av 100 poäng komma från del A i tabell C.1. (se ingående aktiviteter C.2.1 och C.2.2.)</a:t>
            </a:r>
          </a:p>
          <a:p>
            <a:r>
              <a:rPr lang="sv-SE" dirty="0"/>
              <a:t>Observera att man totalt bara kan tillgodogöra sig 95 poäng genom utförande av OFP-aktiviteter (del A pkt.1). Punkt 1 del A se C.2 </a:t>
            </a:r>
          </a:p>
          <a:p>
            <a:r>
              <a:rPr lang="sv-SE" dirty="0"/>
              <a:t>Man måste alltså skaffa minst 5 poäng från någon annan del i tabellen/ 5-årsperiod. Exempelvis genom dokumenterad teoretisk eller praktisk utbildning (del A pkt 2/3(skall godkännas av certorgan), medlemskap i OFP-förening o.s.v.</a:t>
            </a:r>
          </a:p>
          <a:p>
            <a:r>
              <a:rPr lang="sv-SE" dirty="0"/>
              <a:t>CSM kommer tillhandahålla en blankett där detta dokumenteras som sedan skickas tillsammans med ansökan för att uppfylla kraven i C.2.2</a:t>
            </a:r>
          </a:p>
        </p:txBody>
      </p:sp>
    </p:spTree>
    <p:extLst>
      <p:ext uri="{BB962C8B-B14F-4D97-AF65-F5344CB8AC3E}">
        <p14:creationId xmlns:p14="http://schemas.microsoft.com/office/powerpoint/2010/main" val="2595444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23E4BD1-E80C-201D-688D-29B77F057530}"/>
              </a:ext>
            </a:extLst>
          </p:cNvPr>
          <p:cNvPicPr>
            <a:picLocks noChangeAspect="1"/>
          </p:cNvPicPr>
          <p:nvPr/>
        </p:nvPicPr>
        <p:blipFill>
          <a:blip r:embed="rId2"/>
          <a:stretch>
            <a:fillRect/>
          </a:stretch>
        </p:blipFill>
        <p:spPr>
          <a:xfrm>
            <a:off x="1" y="68094"/>
            <a:ext cx="8417134" cy="5183667"/>
          </a:xfrm>
          <a:prstGeom prst="rect">
            <a:avLst/>
          </a:prstGeom>
        </p:spPr>
      </p:pic>
      <p:pic>
        <p:nvPicPr>
          <p:cNvPr id="5" name="Bildobjekt 4">
            <a:extLst>
              <a:ext uri="{FF2B5EF4-FFF2-40B4-BE49-F238E27FC236}">
                <a16:creationId xmlns:a16="http://schemas.microsoft.com/office/drawing/2014/main" id="{1FB7E627-55A1-EBA6-ED14-417B730A237E}"/>
              </a:ext>
            </a:extLst>
          </p:cNvPr>
          <p:cNvPicPr>
            <a:picLocks noChangeAspect="1"/>
          </p:cNvPicPr>
          <p:nvPr/>
        </p:nvPicPr>
        <p:blipFill>
          <a:blip r:embed="rId3"/>
          <a:stretch>
            <a:fillRect/>
          </a:stretch>
        </p:blipFill>
        <p:spPr>
          <a:xfrm>
            <a:off x="165370" y="5251761"/>
            <a:ext cx="8151779" cy="1294955"/>
          </a:xfrm>
          <a:prstGeom prst="rect">
            <a:avLst/>
          </a:prstGeom>
        </p:spPr>
      </p:pic>
    </p:spTree>
    <p:extLst>
      <p:ext uri="{BB962C8B-B14F-4D97-AF65-F5344CB8AC3E}">
        <p14:creationId xmlns:p14="http://schemas.microsoft.com/office/powerpoint/2010/main" val="104742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0D560A2-53C5-9B97-BCFA-A26F9779628E}"/>
              </a:ext>
            </a:extLst>
          </p:cNvPr>
          <p:cNvSpPr txBox="1"/>
          <p:nvPr/>
        </p:nvSpPr>
        <p:spPr>
          <a:xfrm>
            <a:off x="233463" y="1628507"/>
            <a:ext cx="8365787" cy="2862322"/>
          </a:xfrm>
          <a:prstGeom prst="rect">
            <a:avLst/>
          </a:prstGeom>
          <a:noFill/>
        </p:spPr>
        <p:txBody>
          <a:bodyPr wrap="square">
            <a:spAutoFit/>
          </a:bodyPr>
          <a:lstStyle/>
          <a:p>
            <a:pPr algn="l"/>
            <a:r>
              <a:rPr lang="sv-SE" sz="2000" b="1" i="0" u="none" strike="noStrike" baseline="0" dirty="0">
                <a:latin typeface="Cambria-Bold"/>
              </a:rPr>
              <a:t>C.2 Utförande av OFP-aktiviteter</a:t>
            </a:r>
          </a:p>
          <a:p>
            <a:pPr algn="l"/>
            <a:r>
              <a:rPr lang="sv-SE" sz="1600" b="1" i="0" u="none" strike="noStrike" baseline="0" dirty="0">
                <a:latin typeface="Cambria-Bold"/>
              </a:rPr>
              <a:t>C.2.1 </a:t>
            </a:r>
            <a:r>
              <a:rPr lang="sv-SE" sz="1600" b="0" i="0" u="none" strike="noStrike" baseline="0" dirty="0">
                <a:latin typeface="Cambria" panose="02040503050406030204" pitchFamily="18" charset="0"/>
              </a:rPr>
              <a:t>Vid bedömning av denna aktivitetstyp bör certifieringsorganet ta hänsyn till arbetsgivarens</a:t>
            </a:r>
          </a:p>
          <a:p>
            <a:pPr algn="l"/>
            <a:r>
              <a:rPr lang="sv-SE" sz="1600" b="0" i="0" u="none" strike="noStrike" baseline="0" dirty="0">
                <a:latin typeface="Cambria" panose="02040503050406030204" pitchFamily="18" charset="0"/>
              </a:rPr>
              <a:t>ansvar enligt 5.5 och de plikter som specificeras i avsnitt 6. Följande arbetsaktiviteter får bedömas som</a:t>
            </a:r>
          </a:p>
          <a:p>
            <a:pPr algn="l"/>
            <a:r>
              <a:rPr lang="sv-SE" sz="1600" b="0" i="0" u="none" strike="noStrike" baseline="0" dirty="0">
                <a:latin typeface="Cambria" panose="02040503050406030204" pitchFamily="18" charset="0"/>
              </a:rPr>
              <a:t>acceptabla:</a:t>
            </a:r>
          </a:p>
          <a:p>
            <a:pPr algn="l"/>
            <a:r>
              <a:rPr lang="sv-SE" sz="1600" b="0" i="0" u="none" strike="noStrike" baseline="0" dirty="0">
                <a:latin typeface="Cambria" panose="02040503050406030204" pitchFamily="18" charset="0"/>
              </a:rPr>
              <a:t>a) kunskap och förståelse för kundens specifikationer och inspektionsstandarderna,</a:t>
            </a:r>
          </a:p>
          <a:p>
            <a:pPr algn="l"/>
            <a:r>
              <a:rPr lang="sv-SE" sz="1600" b="0" i="0" u="none" strike="noStrike" baseline="0" dirty="0">
                <a:latin typeface="Cambria" panose="02040503050406030204" pitchFamily="18" charset="0"/>
              </a:rPr>
              <a:t>b) verifiering av arbetsförhållanden eller uppställning av provningsutrustning, genomförande av OFP,</a:t>
            </a:r>
          </a:p>
          <a:p>
            <a:pPr algn="l"/>
            <a:r>
              <a:rPr lang="sv-SE" sz="1600" b="0" i="0" u="none" strike="noStrike" baseline="0" dirty="0">
                <a:latin typeface="Cambria" panose="02040503050406030204" pitchFamily="18" charset="0"/>
              </a:rPr>
              <a:t>nöjaktig rapportering,</a:t>
            </a:r>
          </a:p>
          <a:p>
            <a:pPr algn="l"/>
            <a:r>
              <a:rPr lang="sv-SE" sz="1600" b="0" i="0" u="none" strike="noStrike" baseline="0" dirty="0">
                <a:latin typeface="Cambria" panose="02040503050406030204" pitchFamily="18" charset="0"/>
              </a:rPr>
              <a:t>c) vara examinator som nivå 3.</a:t>
            </a:r>
          </a:p>
        </p:txBody>
      </p:sp>
    </p:spTree>
    <p:extLst>
      <p:ext uri="{BB962C8B-B14F-4D97-AF65-F5344CB8AC3E}">
        <p14:creationId xmlns:p14="http://schemas.microsoft.com/office/powerpoint/2010/main" val="30416515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smtema">
  <a:themeElements>
    <a:clrScheme name="CSM">
      <a:dk1>
        <a:sysClr val="windowText" lastClr="000000"/>
      </a:dk1>
      <a:lt1>
        <a:sysClr val="window" lastClr="FFFFFF"/>
      </a:lt1>
      <a:dk2>
        <a:srgbClr val="3E3D2D"/>
      </a:dk2>
      <a:lt2>
        <a:srgbClr val="CAF278"/>
      </a:lt2>
      <a:accent1>
        <a:srgbClr val="CFFF43"/>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ränsand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csmtema" id="{562A3F5D-83BF-47DB-B066-F45F17159DA3}" vid="{07A1E8A3-2667-46CE-ACF7-87AFFA1AF25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csmtema</Template>
  <TotalTime>56037</TotalTime>
  <Words>550</Words>
  <Application>Microsoft Office PowerPoint</Application>
  <PresentationFormat>Bildspel på skärmen (4:3)</PresentationFormat>
  <Paragraphs>38</Paragraphs>
  <Slides>16</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16</vt:i4>
      </vt:variant>
    </vt:vector>
  </HeadingPairs>
  <TitlesOfParts>
    <vt:vector size="21" baseType="lpstr">
      <vt:lpstr>Cambria-Bold</vt:lpstr>
      <vt:lpstr>Cambria</vt:lpstr>
      <vt:lpstr>Arial</vt:lpstr>
      <vt:lpstr>Calibri</vt:lpstr>
      <vt:lpstr>csmtema</vt:lpstr>
      <vt:lpstr> ISO 9712 2012 Vs 2022 Förändringar för arbetsgivare Av Thomas Lundström 2024-04-10 </vt:lpstr>
      <vt:lpstr>Certifieringsorganen i Sveriges tillämpning av övergång</vt:lpstr>
      <vt:lpstr>Ansvarsposter för certifikat</vt:lpstr>
      <vt:lpstr>PowerPoint-presentation</vt:lpstr>
      <vt:lpstr>Förändringar arbetsgivarens ansvar</vt:lpstr>
      <vt:lpstr>Hur gör vi i praktiken?</vt:lpstr>
      <vt:lpstr>Strukturerat meritsystem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CSM NDT Certification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till NDT</dc:title>
  <dc:creator>Jorgen.Saldefjord@csmndt.se</dc:creator>
  <cp:lastModifiedBy>Thomas Lundström</cp:lastModifiedBy>
  <cp:revision>625</cp:revision>
  <cp:lastPrinted>2000-06-20T21:02:26Z</cp:lastPrinted>
  <dcterms:created xsi:type="dcterms:W3CDTF">2000-06-19T19:59:01Z</dcterms:created>
  <dcterms:modified xsi:type="dcterms:W3CDTF">2024-04-14T21:07:28Z</dcterms:modified>
</cp:coreProperties>
</file>